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sldIdLst>
    <p:sldId id="256" r:id="rId2"/>
    <p:sldId id="258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6/11/2018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QMgsACzX2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La organización – </a:t>
            </a:r>
          </a:p>
          <a:p>
            <a:pPr algn="ctr"/>
            <a:r>
              <a:rPr lang="es-CO" sz="4000" b="1" dirty="0">
                <a:latin typeface="Algerian" panose="04020705040A02060702" pitchFamily="82" charset="0"/>
              </a:rPr>
              <a:t>Prospectiva </a:t>
            </a:r>
            <a:r>
              <a:rPr lang="es-CO" sz="4000" b="1" dirty="0" smtClean="0">
                <a:latin typeface="Algerian" panose="04020705040A02060702" pitchFamily="82" charset="0"/>
              </a:rPr>
              <a:t>COMO </a:t>
            </a:r>
            <a:r>
              <a:rPr lang="es-CO" sz="4000" b="1" dirty="0">
                <a:latin typeface="Algerian" panose="04020705040A02060702" pitchFamily="82" charset="0"/>
              </a:rPr>
              <a:t>FACTOR POTENCIADOR DEL CAMBIO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/>
              <a:t>Gastón </a:t>
            </a:r>
            <a:r>
              <a:rPr lang="es-CO" sz="3200" dirty="0"/>
              <a:t>Berger (1991), define como la “Ciencia que estudia el futuro para comprenderlo y poder influir en </a:t>
            </a:r>
            <a:r>
              <a:rPr lang="es-CO" sz="3200" dirty="0" smtClean="0"/>
              <a:t>él”, el cual se fundamenta en 4 principios que son: Ver lejos, ver amplio, analizar la profundidad y aventurarse.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3070" y="819161"/>
            <a:ext cx="85038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/>
              <a:t>Ejercicio</a:t>
            </a:r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just"/>
            <a:r>
              <a:rPr lang="es-CO" sz="2000" dirty="0" smtClean="0"/>
              <a:t>De acuerdo a esta temática vista sobre la prospectiva, ¿usted como ve la empresa donde labora (sin mencionar su nombre) o de otras empresas que usted conoce, o donde le han prestado servicio unos años mas adelante?.</a:t>
            </a:r>
          </a:p>
          <a:p>
            <a:pPr algn="just"/>
            <a:endParaRPr lang="es-CO" sz="2000" dirty="0"/>
          </a:p>
          <a:p>
            <a:pPr algn="just"/>
            <a:r>
              <a:rPr lang="es-CO" sz="2000" dirty="0" smtClean="0"/>
              <a:t>Cree usted que la empresas de hoy son proactivas o reactivas y porqué?</a:t>
            </a:r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just"/>
            <a:r>
              <a:rPr lang="es-CO" sz="2000" dirty="0" smtClean="0"/>
              <a:t>Como se verá usted en </a:t>
            </a:r>
            <a:r>
              <a:rPr lang="es-CO" sz="2000" dirty="0" smtClean="0"/>
              <a:t>5 </a:t>
            </a:r>
            <a:r>
              <a:rPr lang="es-CO" sz="2000" dirty="0" smtClean="0"/>
              <a:t>años si aplica una prospectiva con objetivos claros.</a:t>
            </a:r>
          </a:p>
          <a:p>
            <a:pPr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53141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163" y="633569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La prospectiva es una ciencia nueva que se enfoca como la ciencia del futuro, que busca la proyección de una visión futurista, tanto para las personas como para las </a:t>
            </a:r>
            <a:r>
              <a:rPr lang="es-CO" sz="3200" dirty="0" smtClean="0"/>
              <a:t>organizaciones. “Mirar hacia adelante”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581" y="3267680"/>
            <a:ext cx="3527801" cy="214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2186" y="474191"/>
            <a:ext cx="117972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600" dirty="0"/>
              <a:t>La prospectiva no considera un sólo posible futuro, ya que pueden existir múltiples resultados de las decisiones que se </a:t>
            </a:r>
            <a:r>
              <a:rPr lang="es-CO" sz="3600" dirty="0" smtClean="0"/>
              <a:t>tomen, </a:t>
            </a:r>
            <a:r>
              <a:rPr lang="es-CO" sz="3600" dirty="0"/>
              <a:t>debido a los altos niveles de incertidumbre que se manejan y que de alguna manera pueden afectar al </a:t>
            </a:r>
            <a:r>
              <a:rPr lang="es-CO" sz="3600" dirty="0" smtClean="0"/>
              <a:t>sistema.</a:t>
            </a:r>
          </a:p>
          <a:p>
            <a:pPr algn="just"/>
            <a:endParaRPr lang="es-CO" sz="3600" dirty="0"/>
          </a:p>
          <a:p>
            <a:pPr algn="just"/>
            <a:endParaRPr lang="es-CO" sz="3600" dirty="0" smtClean="0"/>
          </a:p>
          <a:p>
            <a:pPr algn="just"/>
            <a:r>
              <a:rPr lang="es-CO" sz="3600" u="sng" dirty="0">
                <a:hlinkClick r:id="rId2"/>
              </a:rPr>
              <a:t>https://www.youtube.com/watch?v=tQMgsACzX2c</a:t>
            </a:r>
            <a:endParaRPr lang="es-CO" sz="3600" dirty="0"/>
          </a:p>
          <a:p>
            <a:pPr algn="just"/>
            <a:endParaRPr lang="es-CO" sz="3600" dirty="0" smtClean="0"/>
          </a:p>
        </p:txBody>
      </p:sp>
    </p:spTree>
    <p:extLst>
      <p:ext uri="{BB962C8B-B14F-4D97-AF65-F5344CB8AC3E}">
        <p14:creationId xmlns:p14="http://schemas.microsoft.com/office/powerpoint/2010/main" val="30534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7913" y="1815939"/>
            <a:ext cx="850381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CO" sz="2500" dirty="0" smtClean="0"/>
              <a:t>Un </a:t>
            </a:r>
            <a:r>
              <a:rPr lang="es-CO" sz="2500" dirty="0"/>
              <a:t>país sin prospectiva es un país sin visión y </a:t>
            </a:r>
            <a:r>
              <a:rPr lang="es-CO" sz="2500" dirty="0" smtClean="0"/>
              <a:t>progreso</a:t>
            </a:r>
          </a:p>
          <a:p>
            <a:pPr algn="just"/>
            <a:endParaRPr lang="es-CO" sz="2500" dirty="0" smtClean="0"/>
          </a:p>
          <a:p>
            <a:pPr marL="342900" indent="-342900" algn="just">
              <a:buFontTx/>
              <a:buChar char="-"/>
            </a:pPr>
            <a:r>
              <a:rPr lang="es-CO" sz="2500" dirty="0" smtClean="0"/>
              <a:t>Una </a:t>
            </a:r>
            <a:r>
              <a:rPr lang="es-CO" sz="2500" dirty="0"/>
              <a:t>empresa sin prospectiva es una organización disfuncional y quebrada que no sobreviviría en un mundo de alta competitividad y constantes </a:t>
            </a:r>
            <a:r>
              <a:rPr lang="es-CO" sz="2500" dirty="0" smtClean="0"/>
              <a:t>cambios</a:t>
            </a:r>
          </a:p>
          <a:p>
            <a:pPr algn="just"/>
            <a:endParaRPr lang="es-CO" sz="2500" dirty="0" smtClean="0"/>
          </a:p>
          <a:p>
            <a:pPr algn="just"/>
            <a:r>
              <a:rPr lang="es-CO" sz="2500" dirty="0" smtClean="0"/>
              <a:t>- Una </a:t>
            </a:r>
            <a:r>
              <a:rPr lang="es-CO" sz="2500" dirty="0"/>
              <a:t>persona sin prospectiva es una persona sin futuro, que fracasaría y no podría alcanzar la prosperidad, mejor calidad de vida y la felicidad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837037" y="60977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800" b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prospectiva como ventaja competitiva sostenible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0964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7913" y="1815939"/>
            <a:ext cx="85038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err="1"/>
              <a:t>Alvin</a:t>
            </a:r>
            <a:r>
              <a:rPr lang="es-CO" sz="2800" dirty="0"/>
              <a:t> </a:t>
            </a:r>
            <a:r>
              <a:rPr lang="es-CO" sz="2800" dirty="0" err="1"/>
              <a:t>Toffler</a:t>
            </a:r>
            <a:r>
              <a:rPr lang="es-CO" sz="2800" dirty="0"/>
              <a:t> (1992) refiere "Mientras la economía y la sociedad del mañana van tomando forma, todos nosotros -individuos, compañías, organizaciones y gobiernos por igual- nos enfrentamos al más salvaje y veloz recorrido hacia el futuro que ninguna generación haya realizado </a:t>
            </a:r>
            <a:endParaRPr lang="es-CO" sz="2500" dirty="0"/>
          </a:p>
        </p:txBody>
      </p:sp>
    </p:spTree>
    <p:extLst>
      <p:ext uri="{BB962C8B-B14F-4D97-AF65-F5344CB8AC3E}">
        <p14:creationId xmlns:p14="http://schemas.microsoft.com/office/powerpoint/2010/main" val="7177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97913" y="1815939"/>
            <a:ext cx="8503814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"Todos los países deben tener en claro que los cambios sociales se irán acelerando, los futuros puestos de trabajo requerirán más y más conocimientos y habilidades</a:t>
            </a:r>
            <a:r>
              <a:rPr lang="es-CO" sz="2800" dirty="0" smtClean="0"/>
              <a:t>.“</a:t>
            </a:r>
          </a:p>
          <a:p>
            <a:pPr algn="just"/>
            <a:endParaRPr lang="es-CO" sz="2800" dirty="0"/>
          </a:p>
          <a:p>
            <a:pPr algn="just"/>
            <a:endParaRPr lang="es-CO" sz="2800" dirty="0" smtClean="0"/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¿El </a:t>
            </a:r>
            <a:r>
              <a:rPr lang="es-CO" sz="2800" dirty="0"/>
              <a:t>éxito de hoy que obtiene una empresa, seguirá siendo el éxito de mañana?  </a:t>
            </a:r>
            <a:br>
              <a:rPr lang="es-CO" sz="2800" dirty="0"/>
            </a:br>
            <a:endParaRPr lang="es-CO" sz="2500" dirty="0"/>
          </a:p>
        </p:txBody>
      </p:sp>
    </p:spTree>
    <p:extLst>
      <p:ext uri="{BB962C8B-B14F-4D97-AF65-F5344CB8AC3E}">
        <p14:creationId xmlns:p14="http://schemas.microsoft.com/office/powerpoint/2010/main" val="1099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97913" y="1815939"/>
            <a:ext cx="85038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Se dice que de cada diez planes estratégicos formulados adecuadamente sólo uno se implementa exitosamente, y que entre las causas más comunes tenemos fundamentalmente el adormecimiento de los niveles gerenciales, falta de visión, prospectiva y problemas básicamente debido a las actitudes </a:t>
            </a:r>
            <a:r>
              <a:rPr lang="es-CO" sz="2800" dirty="0" smtClean="0"/>
              <a:t>gerenciales</a:t>
            </a:r>
            <a:r>
              <a:rPr lang="es-CO" sz="2800" dirty="0"/>
              <a:t>.</a:t>
            </a:r>
            <a:endParaRPr lang="es-CO" sz="2500" dirty="0"/>
          </a:p>
        </p:txBody>
      </p:sp>
    </p:spTree>
    <p:extLst>
      <p:ext uri="{BB962C8B-B14F-4D97-AF65-F5344CB8AC3E}">
        <p14:creationId xmlns:p14="http://schemas.microsoft.com/office/powerpoint/2010/main" val="43246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3070" y="819161"/>
            <a:ext cx="850381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000" dirty="0"/>
              <a:t>¿Creemos que los clientes a los </a:t>
            </a:r>
            <a:r>
              <a:rPr lang="es-CO" sz="2000" dirty="0" smtClean="0"/>
              <a:t>que les </a:t>
            </a:r>
            <a:r>
              <a:rPr lang="es-CO" sz="2000" dirty="0"/>
              <a:t>sirve hoy les servirá también en un plazo de entre cinco y diez años? </a:t>
            </a:r>
            <a:endParaRPr lang="es-CO" sz="2000" dirty="0" smtClean="0"/>
          </a:p>
          <a:p>
            <a:pPr lvl="0"/>
            <a:endParaRPr lang="es-CO" sz="2000" dirty="0"/>
          </a:p>
          <a:p>
            <a:pPr lvl="0"/>
            <a:r>
              <a:rPr lang="es-CO" sz="2000" dirty="0"/>
              <a:t>¿Los canales que utilizamos hoy para llegar a sus clientes subsistirán sin cambios dentro de unos años?</a:t>
            </a:r>
          </a:p>
          <a:p>
            <a:pPr lvl="0"/>
            <a:endParaRPr lang="es-CO" sz="2000" dirty="0" smtClean="0"/>
          </a:p>
          <a:p>
            <a:pPr lvl="0"/>
            <a:r>
              <a:rPr lang="es-CO" sz="2000" dirty="0" smtClean="0"/>
              <a:t>¿</a:t>
            </a:r>
            <a:r>
              <a:rPr lang="es-CO" sz="2000" dirty="0"/>
              <a:t>Nuestros competidores de hoy; serán los mismos en otros periodo? </a:t>
            </a:r>
            <a:endParaRPr lang="es-CO" sz="2000" dirty="0" smtClean="0"/>
          </a:p>
          <a:p>
            <a:pPr lvl="0"/>
            <a:endParaRPr lang="es-CO" sz="2000" dirty="0"/>
          </a:p>
          <a:p>
            <a:pPr lvl="0"/>
            <a:r>
              <a:rPr lang="es-CO" sz="2000" dirty="0"/>
              <a:t>¿Cuál es la base de nuestra ventaja competitiva actual?; ¿cuál será dentro de cinco </a:t>
            </a:r>
            <a:r>
              <a:rPr lang="es-CO" sz="2000" dirty="0" smtClean="0"/>
              <a:t>o 10 años?.</a:t>
            </a:r>
            <a:r>
              <a:rPr lang="es-CO" sz="2000" dirty="0"/>
              <a:t> </a:t>
            </a:r>
            <a:endParaRPr lang="es-CO" sz="2000" dirty="0" smtClean="0"/>
          </a:p>
          <a:p>
            <a:pPr lvl="0"/>
            <a:endParaRPr lang="es-CO" sz="2000" dirty="0"/>
          </a:p>
          <a:p>
            <a:pPr lvl="0"/>
            <a:r>
              <a:rPr lang="es-CO" sz="2000" dirty="0"/>
              <a:t>¿Cuáles serán las condiciones económicas a largo plazo?, ¿Y las tendencias de precios? </a:t>
            </a:r>
            <a:endParaRPr lang="es-CO" sz="2000" dirty="0" smtClean="0"/>
          </a:p>
          <a:p>
            <a:pPr lvl="0"/>
            <a:endParaRPr lang="es-CO" sz="2000" dirty="0"/>
          </a:p>
          <a:p>
            <a:pPr lvl="0"/>
            <a:r>
              <a:rPr lang="es-CO" sz="2000" dirty="0"/>
              <a:t>Nuestros productos ¿son competitivos?; ¿aparecerán otros sustitutivos resultantes de las nuevas tecnologías? </a:t>
            </a:r>
            <a:endParaRPr lang="es-CO" sz="2000" dirty="0" smtClean="0"/>
          </a:p>
          <a:p>
            <a:pPr lvl="0"/>
            <a:endParaRPr lang="es-CO" sz="2000" dirty="0"/>
          </a:p>
          <a:p>
            <a:pPr lvl="0"/>
            <a:r>
              <a:rPr lang="es-CO" sz="2000" dirty="0"/>
              <a:t>¿Dónde se generan hoy los márgenes?; ¿dónde se generarán en el futuro? </a:t>
            </a:r>
          </a:p>
          <a:p>
            <a:pPr lvl="0"/>
            <a:endParaRPr lang="es-CO" sz="2000" dirty="0" smtClean="0"/>
          </a:p>
          <a:p>
            <a:pPr algn="just"/>
            <a:endParaRPr lang="es-CO" sz="2000" dirty="0"/>
          </a:p>
        </p:txBody>
      </p:sp>
      <p:sp>
        <p:nvSpPr>
          <p:cNvPr id="2" name="Rectángulo 1"/>
          <p:cNvSpPr/>
          <p:nvPr/>
        </p:nvSpPr>
        <p:spPr>
          <a:xfrm>
            <a:off x="3965049" y="212809"/>
            <a:ext cx="1887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INTERROGANTES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59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3070" y="819161"/>
            <a:ext cx="85038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/>
              <a:t>Heráclito de Éfeso (535 a.C</a:t>
            </a:r>
            <a:r>
              <a:rPr lang="es-CO" sz="2000" dirty="0" smtClean="0"/>
              <a:t>.) dijo: </a:t>
            </a:r>
            <a:r>
              <a:rPr lang="es-CO" sz="2000" i="1" dirty="0" smtClean="0"/>
              <a:t>“</a:t>
            </a:r>
            <a:r>
              <a:rPr lang="es-CO" sz="2000" i="1" dirty="0"/>
              <a:t>lo único permanente en el mundo es el cambio, afirmando que el fundamento de todo está en el cambio incesante” </a:t>
            </a:r>
            <a:r>
              <a:rPr lang="es-CO" sz="2000" dirty="0"/>
              <a:t/>
            </a:r>
            <a:br>
              <a:rPr lang="es-CO" sz="2000" dirty="0"/>
            </a:br>
            <a:endParaRPr lang="es-CO" sz="2000" dirty="0" smtClean="0"/>
          </a:p>
          <a:p>
            <a:pPr algn="just"/>
            <a:r>
              <a:rPr lang="es-CO" sz="2000" dirty="0"/>
              <a:t/>
            </a:r>
            <a:br>
              <a:rPr lang="es-CO" sz="2000" dirty="0"/>
            </a:br>
            <a:r>
              <a:rPr lang="es-CO" sz="2000" dirty="0"/>
              <a:t>Por su parte Peter </a:t>
            </a:r>
            <a:r>
              <a:rPr lang="es-CO" sz="2000" dirty="0" err="1"/>
              <a:t>Druker</a:t>
            </a:r>
            <a:r>
              <a:rPr lang="es-CO" sz="2000" dirty="0"/>
              <a:t> (1990) piensa que </a:t>
            </a:r>
            <a:r>
              <a:rPr lang="es-CO" sz="2000" i="1" dirty="0"/>
              <a:t>“los cambios en cualquier orden de cosas podrían producirse en el mundo cada 24 horas” </a:t>
            </a:r>
            <a:r>
              <a:rPr lang="es-CO" sz="2000" dirty="0"/>
              <a:t>, esto lo podemos palpar diariamente en todo lo que hacemos y percibimos a nuestro alrededor.</a:t>
            </a:r>
            <a:br>
              <a:rPr lang="es-CO" sz="2000" dirty="0"/>
            </a:b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8395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1135</TotalTime>
  <Words>471</Words>
  <Application>Microsoft Office PowerPoint</Application>
  <PresentationFormat>Panorámica</PresentationFormat>
  <Paragraphs>47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Times New Roman</vt:lpstr>
      <vt:lpstr>Trebuchet MS</vt:lpstr>
      <vt:lpstr>Verdana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60</cp:revision>
  <dcterms:created xsi:type="dcterms:W3CDTF">2014-02-10T13:25:25Z</dcterms:created>
  <dcterms:modified xsi:type="dcterms:W3CDTF">2018-11-06T22:48:23Z</dcterms:modified>
</cp:coreProperties>
</file>