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8"/>
  </p:notesMasterIdLst>
  <p:sldIdLst>
    <p:sldId id="256" r:id="rId2"/>
    <p:sldId id="258" r:id="rId3"/>
    <p:sldId id="261" r:id="rId4"/>
    <p:sldId id="276" r:id="rId5"/>
    <p:sldId id="274" r:id="rId6"/>
    <p:sldId id="277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1224B86-02F1-4CDB-A9B8-3A52B0DACBDB}">
          <p14:sldIdLst>
            <p14:sldId id="256"/>
            <p14:sldId id="258"/>
          </p14:sldIdLst>
        </p14:section>
        <p14:section name="Sección sin título" id="{ABE5F01C-FE46-4DD8-9197-1175130EF7CB}">
          <p14:sldIdLst>
            <p14:sldId id="261"/>
            <p14:sldId id="276"/>
            <p14:sldId id="274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FF87F-9ED9-43BA-927F-37677B887937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5CBF-7994-45C7-BBE0-E06FE66A5F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150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496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97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427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4187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6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063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5611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124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54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913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89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999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809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564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8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396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DFA9D-40E7-49CC-9571-4580777E2CE8}" type="datetimeFigureOut">
              <a:rPr lang="es-CO" smtClean="0"/>
              <a:t>14/06/2017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10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0646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Estrategias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36812" y="1447473"/>
            <a:ext cx="1064632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Esta se refiere a la construcción de una posición que sea tan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sólida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y  flexible que la organización pueda lograr sus metas a pesar de lo imposible del comportamiento tanto de las fuerzas internas como externas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Clasificación de las estrategias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Crecer: Nuevas sedes, fusión o alianzas estratégicas</a:t>
            </a:r>
          </a:p>
          <a:p>
            <a:pPr marL="457200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Consolidar: mantener la participación en el mercado</a:t>
            </a:r>
          </a:p>
          <a:p>
            <a:pPr marL="457200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Contraerse: Eliminar lo que no genera rentabilidad</a:t>
            </a:r>
          </a:p>
          <a:p>
            <a:pPr marL="457200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Liquidar: Dar por terminada la empresa</a:t>
            </a:r>
          </a:p>
          <a:p>
            <a:pPr marL="457200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Vegetar (no hacer nada) Esta puede desembocar al número 4</a:t>
            </a:r>
          </a:p>
        </p:txBody>
      </p:sp>
    </p:spTree>
    <p:extLst>
      <p:ext uri="{BB962C8B-B14F-4D97-AF65-F5344CB8AC3E}">
        <p14:creationId xmlns:p14="http://schemas.microsoft.com/office/powerpoint/2010/main" val="211484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9356" y="729832"/>
            <a:ext cx="10646325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Según </a:t>
            </a:r>
            <a:r>
              <a:rPr lang="es-CO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Porter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existen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unas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estrategias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genéricas tales como:</a:t>
            </a:r>
            <a:endParaRPr lang="es-CO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Precio: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Aquí se busca ser el “primero o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nada”,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ejemplo. Los ingenios azucareros y la pasteurizadora de leche.</a:t>
            </a:r>
          </a:p>
          <a:p>
            <a:pPr algn="just"/>
            <a:endParaRPr lang="es-CO" sz="25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Diferenciación</a:t>
            </a:r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concentrarse en un segmento específico con alto valor agregado</a:t>
            </a:r>
          </a:p>
          <a:p>
            <a:pPr algn="just"/>
            <a:endParaRPr lang="es-CO" sz="25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Fragmentación </a:t>
            </a:r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 enfoque: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Elaboración de productos especializados, ejemplo General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motor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que tiene un tipo de vehículo para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cada mercado</a:t>
            </a:r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0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18911" y="443470"/>
            <a:ext cx="1067661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2000" b="1" dirty="0" smtClean="0"/>
              <a:t>El líder en la organización o empresa</a:t>
            </a:r>
          </a:p>
          <a:p>
            <a:pPr lvl="1" algn="ctr"/>
            <a:endParaRPr lang="es-ES" dirty="0" smtClean="0"/>
          </a:p>
          <a:p>
            <a:pPr lvl="1" algn="just"/>
            <a:endParaRPr lang="es-ES" b="1" u="sng" dirty="0" smtClean="0"/>
          </a:p>
          <a:p>
            <a:pPr lvl="1" algn="just"/>
            <a:r>
              <a:rPr lang="es-ES" b="1" u="sng" dirty="0" smtClean="0"/>
              <a:t>Experto</a:t>
            </a:r>
            <a:r>
              <a:rPr lang="es-ES" b="1" u="sng" dirty="0" smtClean="0"/>
              <a:t>: </a:t>
            </a:r>
            <a:r>
              <a:rPr lang="es-ES" dirty="0" smtClean="0"/>
              <a:t>Esta se da de acuerdo a las hazañas realizadas y que son visibles a la organización</a:t>
            </a:r>
          </a:p>
          <a:p>
            <a:pPr lvl="1" algn="just"/>
            <a:endParaRPr lang="es-ES" b="1" u="sng" dirty="0" smtClean="0"/>
          </a:p>
          <a:p>
            <a:pPr lvl="1" algn="just"/>
            <a:r>
              <a:rPr lang="es-ES" b="1" u="sng" dirty="0" smtClean="0"/>
              <a:t>Control </a:t>
            </a:r>
            <a:r>
              <a:rPr lang="es-ES" b="1" u="sng" dirty="0" smtClean="0"/>
              <a:t>sobre la información: </a:t>
            </a:r>
            <a:r>
              <a:rPr lang="es-ES" dirty="0" smtClean="0"/>
              <a:t>Es la persona mas informada de la organización, facilitando la toma de decisiones en el menor tiempo posible.</a:t>
            </a:r>
          </a:p>
          <a:p>
            <a:pPr lvl="1" algn="just"/>
            <a:endParaRPr lang="es-ES" b="1" u="sng" dirty="0" smtClean="0"/>
          </a:p>
          <a:p>
            <a:pPr lvl="1" algn="just"/>
            <a:r>
              <a:rPr lang="es-ES" b="1" u="sng" dirty="0" smtClean="0"/>
              <a:t>Compromiso/intercambio:</a:t>
            </a:r>
            <a:r>
              <a:rPr lang="es-ES" dirty="0" smtClean="0"/>
              <a:t> lo que hace el líder para que la persona tenga sentido de pertenencia</a:t>
            </a:r>
          </a:p>
          <a:p>
            <a:pPr lvl="1" algn="just"/>
            <a:endParaRPr lang="es-ES" b="1" u="sng" dirty="0" smtClean="0"/>
          </a:p>
          <a:p>
            <a:pPr lvl="1" algn="just"/>
            <a:r>
              <a:rPr lang="es-ES" b="1" u="sng" dirty="0" smtClean="0"/>
              <a:t>Influencia indirecta:</a:t>
            </a:r>
            <a:r>
              <a:rPr lang="es-ES" dirty="0" smtClean="0"/>
              <a:t> hacen que todos se comprometan con el objetivo a alcanzar</a:t>
            </a:r>
          </a:p>
          <a:p>
            <a:pPr lvl="1" algn="just"/>
            <a:endParaRPr lang="es-ES" b="1" u="sng" dirty="0" smtClean="0"/>
          </a:p>
          <a:p>
            <a:pPr lvl="1" algn="just"/>
            <a:r>
              <a:rPr lang="es-ES" b="1" u="sng" dirty="0" smtClean="0"/>
              <a:t>Carisma: </a:t>
            </a:r>
            <a:r>
              <a:rPr lang="es-ES" dirty="0" smtClean="0"/>
              <a:t>Es la manera con se involucran las personas en el qué hacer de la organización</a:t>
            </a:r>
            <a:endParaRPr lang="es-ES" dirty="0"/>
          </a:p>
          <a:p>
            <a:pPr lvl="1" algn="just"/>
            <a:endParaRPr lang="es-ES" b="1" u="sng" dirty="0" smtClean="0"/>
          </a:p>
          <a:p>
            <a:pPr lvl="1" algn="just"/>
            <a:r>
              <a:rPr lang="es-ES" b="1" u="sng" dirty="0" smtClean="0"/>
              <a:t>Enfrenta </a:t>
            </a:r>
            <a:r>
              <a:rPr lang="es-ES" b="1" u="sng" dirty="0" smtClean="0"/>
              <a:t>la incertidumbre: </a:t>
            </a:r>
            <a:r>
              <a:rPr lang="es-ES" dirty="0" smtClean="0"/>
              <a:t>Para este tipo de situaciones el líder debe realizar todos los procesos con la mayor seguridad y la convicción de que todo saldrá bien.</a:t>
            </a:r>
          </a:p>
          <a:p>
            <a:pPr lvl="1" algn="just"/>
            <a:endParaRPr lang="es-CO" dirty="0"/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AutoNum type="arabicPeriod"/>
            </a:pPr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5345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18911" y="443470"/>
            <a:ext cx="1067661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dirty="0" smtClean="0"/>
              <a:t>La comunicación</a:t>
            </a:r>
          </a:p>
          <a:p>
            <a:pPr lvl="1" algn="ctr"/>
            <a:endParaRPr lang="es-ES" dirty="0" smtClean="0"/>
          </a:p>
          <a:p>
            <a:pPr lvl="1" algn="just"/>
            <a:endParaRPr lang="es-ES" b="1" u="sng" dirty="0" smtClean="0"/>
          </a:p>
          <a:p>
            <a:pPr lvl="1" algn="just"/>
            <a:r>
              <a:rPr lang="es-ES" b="1" u="sng" dirty="0" smtClean="0"/>
              <a:t>Comunicación efectiva: </a:t>
            </a:r>
            <a:r>
              <a:rPr lang="es-ES" dirty="0"/>
              <a:t>Se logra cuando una persona o grupo de personas sabe escuchar y 	sabe expresarse </a:t>
            </a:r>
            <a:r>
              <a:rPr lang="es-ES" dirty="0" smtClean="0"/>
              <a:t>asertivamente</a:t>
            </a:r>
            <a:endParaRPr lang="es-ES" dirty="0" smtClean="0"/>
          </a:p>
          <a:p>
            <a:pPr lvl="1" algn="just"/>
            <a:endParaRPr lang="es-ES" b="1" u="sng" dirty="0" smtClean="0"/>
          </a:p>
          <a:p>
            <a:pPr lvl="1" algn="just"/>
            <a:r>
              <a:rPr lang="es-ES" b="1" u="sng" dirty="0" smtClean="0"/>
              <a:t>Saber escuchar:</a:t>
            </a:r>
            <a:r>
              <a:rPr lang="es-ES" dirty="0" smtClean="0"/>
              <a:t> En muchos casos se escucha lo que se dice, pero no se entiende ni se siente lo que se dice.</a:t>
            </a:r>
          </a:p>
          <a:p>
            <a:pPr lvl="1" algn="just"/>
            <a:endParaRPr lang="es-CO" dirty="0" smtClean="0"/>
          </a:p>
          <a:p>
            <a:pPr lvl="1" algn="just"/>
            <a:r>
              <a:rPr lang="es-CO" b="1" u="sng" dirty="0" smtClean="0"/>
              <a:t>Miedo de hablar</a:t>
            </a:r>
            <a:r>
              <a:rPr lang="es-CO" dirty="0" smtClean="0"/>
              <a:t>: son los cambios que la persona manifiesta cuando quiere hablar en público</a:t>
            </a:r>
          </a:p>
          <a:p>
            <a:pPr lvl="1" algn="just"/>
            <a:endParaRPr lang="es-CO" dirty="0"/>
          </a:p>
          <a:p>
            <a:pPr lvl="1" algn="just"/>
            <a:endParaRPr lang="es-ES" dirty="0" smtClean="0"/>
          </a:p>
          <a:p>
            <a:pPr lvl="1" algn="just"/>
            <a:endParaRPr lang="es-ES" dirty="0"/>
          </a:p>
          <a:p>
            <a:pPr lvl="1" algn="just"/>
            <a:r>
              <a:rPr lang="es-ES" dirty="0" smtClean="0"/>
              <a:t>Desarrollar la </a:t>
            </a:r>
            <a:r>
              <a:rPr lang="es-ES" dirty="0"/>
              <a:t>auditoria de la 5 "</a:t>
            </a:r>
            <a:r>
              <a:rPr lang="es-ES" dirty="0" smtClean="0"/>
              <a:t>S“</a:t>
            </a:r>
          </a:p>
          <a:p>
            <a:pPr lvl="1" algn="just"/>
            <a:endParaRPr lang="es-ES" dirty="0"/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AutoNum type="arabicPeriod"/>
            </a:pPr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3448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887606" y="1087157"/>
            <a:ext cx="106766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4" name="Rectángulo 3"/>
          <p:cNvSpPr/>
          <p:nvPr/>
        </p:nvSpPr>
        <p:spPr>
          <a:xfrm>
            <a:off x="318911" y="443470"/>
            <a:ext cx="106766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 smtClean="0"/>
              <a:t>LA TOMA DE DECISIONES</a:t>
            </a:r>
            <a:endParaRPr lang="es-CO" b="1" dirty="0"/>
          </a:p>
        </p:txBody>
      </p:sp>
      <p:sp>
        <p:nvSpPr>
          <p:cNvPr id="5" name="Rectángulo 4"/>
          <p:cNvSpPr/>
          <p:nvPr/>
        </p:nvSpPr>
        <p:spPr>
          <a:xfrm>
            <a:off x="232414" y="1010510"/>
            <a:ext cx="112181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b="1" dirty="0" smtClean="0"/>
              <a:t>Identificar </a:t>
            </a:r>
            <a:r>
              <a:rPr lang="es-CO" sz="1500" b="1" dirty="0"/>
              <a:t>y analizar el </a:t>
            </a:r>
            <a:r>
              <a:rPr lang="es-CO" sz="1500" b="1" dirty="0" smtClean="0"/>
              <a:t>problema: </a:t>
            </a:r>
            <a:r>
              <a:rPr lang="es-CO" sz="1500" dirty="0" smtClean="0"/>
              <a:t>Encontrar </a:t>
            </a:r>
            <a:r>
              <a:rPr lang="es-CO" sz="1500" dirty="0"/>
              <a:t>el problema y reconocer que se debe tomar una decisión para llegar a la </a:t>
            </a:r>
            <a:r>
              <a:rPr lang="es-CO" sz="1500" dirty="0" smtClean="0"/>
              <a:t>solución.</a:t>
            </a:r>
          </a:p>
          <a:p>
            <a:endParaRPr lang="es-CO" sz="1500" dirty="0"/>
          </a:p>
          <a:p>
            <a:r>
              <a:rPr lang="es-CO" sz="1500" b="1" dirty="0"/>
              <a:t>Identificar los criterios de </a:t>
            </a:r>
            <a:r>
              <a:rPr lang="es-CO" sz="1500" b="1" dirty="0" smtClean="0"/>
              <a:t>decisión: </a:t>
            </a:r>
            <a:r>
              <a:rPr lang="es-CO" sz="1500" dirty="0" smtClean="0"/>
              <a:t>Aquellos </a:t>
            </a:r>
            <a:r>
              <a:rPr lang="es-CO" sz="1500" dirty="0"/>
              <a:t>aspectos que son relevantes al momento de tomar la decisión, es decir aquellas pautas de las cuales depende la decisión que se tome</a:t>
            </a:r>
            <a:r>
              <a:rPr lang="es-CO" sz="1500" dirty="0" smtClean="0"/>
              <a:t>.</a:t>
            </a:r>
          </a:p>
          <a:p>
            <a:endParaRPr lang="es-CO" sz="1500" dirty="0"/>
          </a:p>
          <a:p>
            <a:r>
              <a:rPr lang="es-CO" sz="1500" b="1" dirty="0"/>
              <a:t>Definir la prioridad para atender el </a:t>
            </a:r>
            <a:r>
              <a:rPr lang="es-CO" sz="1500" b="1" dirty="0" smtClean="0"/>
              <a:t>problema: </a:t>
            </a:r>
            <a:r>
              <a:rPr lang="es-CO" sz="1500" dirty="0" smtClean="0"/>
              <a:t>La </a:t>
            </a:r>
            <a:r>
              <a:rPr lang="es-CO" sz="1500" dirty="0"/>
              <a:t>definición de la prioridad se basa en el impacto y en la urgencia que se tiene para atender y resolver el problema</a:t>
            </a:r>
            <a:r>
              <a:rPr lang="es-CO" sz="1500" dirty="0" smtClean="0"/>
              <a:t>.</a:t>
            </a:r>
          </a:p>
          <a:p>
            <a:endParaRPr lang="es-CO" sz="1500" dirty="0"/>
          </a:p>
          <a:p>
            <a:r>
              <a:rPr lang="es-CO" sz="1500" b="1" dirty="0"/>
              <a:t>Generar las alternativas de </a:t>
            </a:r>
            <a:r>
              <a:rPr lang="es-CO" sz="1500" b="1" dirty="0" smtClean="0"/>
              <a:t>solución: </a:t>
            </a:r>
            <a:r>
              <a:rPr lang="es-CO" sz="1500" dirty="0" smtClean="0"/>
              <a:t>Desarrollar </a:t>
            </a:r>
            <a:r>
              <a:rPr lang="es-CO" sz="1500" dirty="0"/>
              <a:t>distintas posibles soluciones al problema.  </a:t>
            </a:r>
            <a:r>
              <a:rPr lang="es-CO" sz="1500" dirty="0" smtClean="0"/>
              <a:t>Utilizando técnicas como </a:t>
            </a:r>
            <a:r>
              <a:rPr lang="es-CO" sz="1500" dirty="0"/>
              <a:t>la lluvia de </a:t>
            </a:r>
            <a:r>
              <a:rPr lang="es-CO" sz="1500" dirty="0" smtClean="0"/>
              <a:t>ideas, es ahí donde importa la </a:t>
            </a:r>
            <a:r>
              <a:rPr lang="es-CO" sz="1500" dirty="0"/>
              <a:t>creatividad</a:t>
            </a:r>
            <a:r>
              <a:rPr lang="es-CO" sz="1500" dirty="0" smtClean="0"/>
              <a:t>.</a:t>
            </a:r>
          </a:p>
          <a:p>
            <a:endParaRPr lang="es-CO" sz="1500" dirty="0"/>
          </a:p>
          <a:p>
            <a:r>
              <a:rPr lang="es-CO" sz="1500" b="1" dirty="0"/>
              <a:t>Evaluar las </a:t>
            </a:r>
            <a:r>
              <a:rPr lang="es-CO" sz="1500" b="1" dirty="0" smtClean="0"/>
              <a:t>alternativas: </a:t>
            </a:r>
            <a:r>
              <a:rPr lang="es-CO" sz="1500" dirty="0" smtClean="0"/>
              <a:t>Se </a:t>
            </a:r>
            <a:r>
              <a:rPr lang="es-CO" sz="1500" dirty="0"/>
              <a:t>trata de  un estudio detallado de cada una de las posibles </a:t>
            </a:r>
            <a:r>
              <a:rPr lang="es-CO" sz="1500" dirty="0" smtClean="0"/>
              <a:t>soluciones, asignándoles </a:t>
            </a:r>
            <a:r>
              <a:rPr lang="es-CO" sz="1500" dirty="0"/>
              <a:t>un valor ponderado.</a:t>
            </a:r>
          </a:p>
          <a:p>
            <a:endParaRPr lang="es-CO" sz="1500" b="1" dirty="0" smtClean="0"/>
          </a:p>
          <a:p>
            <a:r>
              <a:rPr lang="es-CO" sz="1500" b="1" dirty="0" smtClean="0"/>
              <a:t>Elección </a:t>
            </a:r>
            <a:r>
              <a:rPr lang="es-CO" sz="1500" b="1" dirty="0"/>
              <a:t>de la mejor </a:t>
            </a:r>
            <a:r>
              <a:rPr lang="es-CO" sz="1500" b="1" dirty="0" smtClean="0"/>
              <a:t>alternativa: </a:t>
            </a:r>
            <a:r>
              <a:rPr lang="es-CO" sz="1500" dirty="0" smtClean="0"/>
              <a:t>En </a:t>
            </a:r>
            <a:r>
              <a:rPr lang="es-CO" sz="1500" dirty="0"/>
              <a:t>este paso se escoge la alternativa que según la evaluación va a obtener mejores resultados para el problema.</a:t>
            </a:r>
            <a:br>
              <a:rPr lang="es-CO" sz="1500" dirty="0"/>
            </a:br>
            <a:endParaRPr lang="es-CO" sz="1500" dirty="0" smtClean="0"/>
          </a:p>
          <a:p>
            <a:r>
              <a:rPr lang="es-CO" sz="1500" b="1" dirty="0"/>
              <a:t>A</a:t>
            </a:r>
            <a:r>
              <a:rPr lang="es-CO" sz="1500" b="1" dirty="0" smtClean="0"/>
              <a:t>plicación </a:t>
            </a:r>
            <a:r>
              <a:rPr lang="es-CO" sz="1500" b="1" dirty="0"/>
              <a:t>de la </a:t>
            </a:r>
            <a:r>
              <a:rPr lang="es-CO" sz="1500" b="1" dirty="0" smtClean="0"/>
              <a:t>decisión: </a:t>
            </a:r>
            <a:r>
              <a:rPr lang="es-CO" sz="1500" dirty="0" smtClean="0"/>
              <a:t>Poner </a:t>
            </a:r>
            <a:r>
              <a:rPr lang="es-CO" sz="1500" dirty="0"/>
              <a:t>en marcha la decisión tomada para así poder evaluar si la decisión fue o no </a:t>
            </a:r>
            <a:r>
              <a:rPr lang="es-CO" sz="1500" dirty="0" smtClean="0"/>
              <a:t>acertada.</a:t>
            </a:r>
          </a:p>
          <a:p>
            <a:endParaRPr lang="es-CO" sz="1500" dirty="0"/>
          </a:p>
          <a:p>
            <a:r>
              <a:rPr lang="es-CO" sz="1500" b="1" dirty="0"/>
              <a:t>Evaluación de los </a:t>
            </a:r>
            <a:r>
              <a:rPr lang="es-CO" sz="1500" b="1" dirty="0" smtClean="0"/>
              <a:t>resultados: </a:t>
            </a:r>
            <a:r>
              <a:rPr lang="es-CO" sz="1500" dirty="0" smtClean="0"/>
              <a:t>Después </a:t>
            </a:r>
            <a:r>
              <a:rPr lang="es-CO" sz="1500" dirty="0"/>
              <a:t>de poner en marcha la decisión es necesario evaluar si se solucionó o no el </a:t>
            </a:r>
            <a:r>
              <a:rPr lang="es-CO" sz="1500" dirty="0" smtClean="0"/>
              <a:t>problema</a:t>
            </a:r>
            <a:endParaRPr lang="es-CO" sz="1500" dirty="0"/>
          </a:p>
        </p:txBody>
      </p:sp>
    </p:spTree>
    <p:extLst>
      <p:ext uri="{BB962C8B-B14F-4D97-AF65-F5344CB8AC3E}">
        <p14:creationId xmlns:p14="http://schemas.microsoft.com/office/powerpoint/2010/main" val="105542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887606" y="1087157"/>
            <a:ext cx="106766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5" name="Rectángulo 4"/>
          <p:cNvSpPr/>
          <p:nvPr/>
        </p:nvSpPr>
        <p:spPr>
          <a:xfrm>
            <a:off x="205997" y="44385"/>
            <a:ext cx="1121818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500" b="1" dirty="0" smtClean="0"/>
              <a:t>Ejercicio</a:t>
            </a:r>
          </a:p>
          <a:p>
            <a:pPr algn="ctr"/>
            <a:endParaRPr lang="es-CO" sz="1500" b="1" dirty="0"/>
          </a:p>
          <a:p>
            <a:pPr algn="ctr"/>
            <a:endParaRPr lang="es-CO" sz="1500" b="1" dirty="0" smtClean="0"/>
          </a:p>
          <a:p>
            <a:r>
              <a:rPr lang="es-CO" sz="1500" dirty="0" smtClean="0"/>
              <a:t>1. Aplicar el concepto de la estrategia al trabajo que están realizando</a:t>
            </a:r>
          </a:p>
          <a:p>
            <a:endParaRPr lang="es-CO" sz="1500" b="1" dirty="0" smtClean="0"/>
          </a:p>
          <a:p>
            <a:r>
              <a:rPr lang="es-CO" sz="1500" dirty="0" smtClean="0"/>
              <a:t>2. Indique en porcentaje el cumplimiento de cada una de las alternativas que tiene el líder de la organización</a:t>
            </a:r>
            <a:endParaRPr lang="es-CO" sz="1500" dirty="0"/>
          </a:p>
          <a:p>
            <a:endParaRPr lang="es-CO" sz="1500" dirty="0" smtClean="0"/>
          </a:p>
          <a:p>
            <a:r>
              <a:rPr lang="es-CO" sz="1500" dirty="0" smtClean="0"/>
              <a:t>3. De acuerdo al trabajo que están elaborando, observar una dificultad </a:t>
            </a:r>
            <a:r>
              <a:rPr lang="es-CO" sz="1500" smtClean="0"/>
              <a:t>que tenga </a:t>
            </a:r>
            <a:r>
              <a:rPr lang="es-CO" sz="1500" dirty="0" smtClean="0"/>
              <a:t>y aplicarle cada uno de los conceptos de la toma de decisiones.</a:t>
            </a:r>
            <a:endParaRPr lang="es-CO" sz="1500" dirty="0"/>
          </a:p>
        </p:txBody>
      </p:sp>
    </p:spTree>
    <p:extLst>
      <p:ext uri="{BB962C8B-B14F-4D97-AF65-F5344CB8AC3E}">
        <p14:creationId xmlns:p14="http://schemas.microsoft.com/office/powerpoint/2010/main" val="235867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crosu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1729</TotalTime>
  <Words>456</Words>
  <Application>Microsoft Office PowerPoint</Application>
  <PresentationFormat>Panorámica</PresentationFormat>
  <Paragraphs>70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Algerian</vt:lpstr>
      <vt:lpstr>Arial</vt:lpstr>
      <vt:lpstr>Calibri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Computadores para Docentes 11</dc:creator>
  <cp:lastModifiedBy>Rodrigo Alcides Patiño</cp:lastModifiedBy>
  <cp:revision>115</cp:revision>
  <dcterms:created xsi:type="dcterms:W3CDTF">2014-02-10T13:25:25Z</dcterms:created>
  <dcterms:modified xsi:type="dcterms:W3CDTF">2017-06-14T21:28:36Z</dcterms:modified>
</cp:coreProperties>
</file>