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86" r:id="rId3"/>
    <p:sldMasterId id="2147483674" r:id="rId4"/>
  </p:sldMasterIdLst>
  <p:notesMasterIdLst>
    <p:notesMasterId r:id="rId19"/>
  </p:notesMasterIdLst>
  <p:handoutMasterIdLst>
    <p:handoutMasterId r:id="rId20"/>
  </p:handoutMasterIdLst>
  <p:sldIdLst>
    <p:sldId id="282" r:id="rId5"/>
    <p:sldId id="289" r:id="rId6"/>
    <p:sldId id="303" r:id="rId7"/>
    <p:sldId id="302" r:id="rId8"/>
    <p:sldId id="301" r:id="rId9"/>
    <p:sldId id="300" r:id="rId10"/>
    <p:sldId id="294" r:id="rId11"/>
    <p:sldId id="290" r:id="rId12"/>
    <p:sldId id="291" r:id="rId13"/>
    <p:sldId id="292" r:id="rId14"/>
    <p:sldId id="293" r:id="rId15"/>
    <p:sldId id="295" r:id="rId16"/>
    <p:sldId id="304" r:id="rId17"/>
    <p:sldId id="263" r:id="rId18"/>
  </p:sldIdLst>
  <p:sldSz cx="9144000" cy="6858000" type="letter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488" autoAdjust="0"/>
  </p:normalViewPr>
  <p:slideViewPr>
    <p:cSldViewPr>
      <p:cViewPr>
        <p:scale>
          <a:sx n="112" d="100"/>
          <a:sy n="112" d="100"/>
        </p:scale>
        <p:origin x="186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6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675DC-E0F3-4333-9C3B-FA90E3AF21E2}" type="datetimeFigureOut">
              <a:rPr lang="es-CO" smtClean="0"/>
              <a:t>15/04/2020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F158-C2E8-4124-869E-D8AE2FBB15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653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0879E-1353-431B-9C75-B71491D648DD}" type="datetimeFigureOut">
              <a:rPr lang="es-ES" smtClean="0"/>
              <a:t>15/04/2020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02006-2060-4C59-B2D8-4EFC9DAE77C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8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5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32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A377-CAC4-45E6-8858-1802B05B28CA}" type="datetimeFigureOut">
              <a:rPr lang="es-CO" smtClean="0"/>
              <a:t>15/04/2020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AB89-D6D7-4B83-99DD-B040F2BB1A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934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13184" y="260648"/>
            <a:ext cx="7139136" cy="6480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s-ES" dirty="0"/>
              <a:t>texto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endParaRPr lang="es-ES" dirty="0"/>
          </a:p>
          <a:p>
            <a:r>
              <a:rPr lang="es-ES" dirty="0"/>
              <a:t>texto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626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60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75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50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02840" y="260648"/>
            <a:ext cx="71391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13184" y="1412776"/>
            <a:ext cx="8291264" cy="406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texto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endParaRPr lang="es-ES" dirty="0"/>
          </a:p>
          <a:p>
            <a:r>
              <a:rPr lang="es-ES" dirty="0"/>
              <a:t>texto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texto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336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42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65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FACULTAD DE INGENIERÍA</a:t>
            </a:r>
            <a:endParaRPr lang="es-ES" sz="1400" dirty="0"/>
          </a:p>
        </p:txBody>
      </p:sp>
      <p:sp>
        <p:nvSpPr>
          <p:cNvPr id="5" name="Rectángulo 4"/>
          <p:cNvSpPr/>
          <p:nvPr/>
        </p:nvSpPr>
        <p:spPr>
          <a:xfrm>
            <a:off x="467544" y="90872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</a:rPr>
              <a:t>La efectividad es la capacidad de lograr un efecto deseado, esperado o anhelado. En cambio, eficiencia es la capacidad de lograr el efecto en cuestión con el mínimo de recursos posibles viable.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467544" y="1988840"/>
            <a:ext cx="8208912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dirty="0">
                <a:latin typeface="Arial" panose="020B0604020202020204" pitchFamily="34" charset="0"/>
              </a:rPr>
              <a:t>Ejemplo: matar una mosca de un cañonazo es eficaz (o efectivo: conseguimos el objetivo) pero poco eficiente (se gastan recursos desmesurados para la meta buscada). Pero acabar con su vida con un matamoscas, aparte de ser eficaz es eficiente. Stephen </a:t>
            </a:r>
            <a:r>
              <a:rPr lang="es-CO" dirty="0" err="1">
                <a:latin typeface="Arial" panose="020B0604020202020204" pitchFamily="34" charset="0"/>
              </a:rPr>
              <a:t>Covey</a:t>
            </a:r>
            <a:r>
              <a:rPr lang="es-CO" dirty="0">
                <a:latin typeface="Arial" panose="020B0604020202020204" pitchFamily="34" charset="0"/>
              </a:rPr>
              <a:t> define la efectividad como el equilibrio entre la eficacia y la eficiencia, entre la producción y la capacidad de producción. </a:t>
            </a:r>
          </a:p>
        </p:txBody>
      </p:sp>
    </p:spTree>
    <p:extLst>
      <p:ext uri="{BB962C8B-B14F-4D97-AF65-F5344CB8AC3E}">
        <p14:creationId xmlns:p14="http://schemas.microsoft.com/office/powerpoint/2010/main" val="347506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FACULTAD DE INGENIERÍA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0" y="0"/>
            <a:ext cx="9144000" cy="566124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372200" y="5373216"/>
            <a:ext cx="259228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07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FACULTAD DE INGENIERÍA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>
          <a:xfrm>
            <a:off x="0" y="0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FACULTAD DE INGENIERÍA</a:t>
            </a:r>
            <a:endParaRPr lang="es-ES" sz="1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851920" y="606384"/>
            <a:ext cx="16138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500" dirty="0"/>
              <a:t>ACTIVIDAD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5536" y="1083438"/>
            <a:ext cx="83529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1500" b="1" i="1" u="sng" dirty="0"/>
              <a:t>Explique mediante ejemplos ya sea en la empresa donde trabaja, donde estudia, en la casa, a nivel social, entre otros, los conceptos de eficacia, eficiencia y efectividad.</a:t>
            </a:r>
          </a:p>
          <a:p>
            <a:pPr algn="just"/>
            <a:endParaRPr lang="es-419" sz="1500" dirty="0"/>
          </a:p>
          <a:p>
            <a:pPr algn="just"/>
            <a:r>
              <a:rPr lang="es-419" sz="1500" dirty="0"/>
              <a:t>Cree usted que muchas empresas has tergiversado estos conceptos de eficacia, eficiencia y efectividad? Justifique su respuesta</a:t>
            </a:r>
          </a:p>
          <a:p>
            <a:endParaRPr lang="es-ES" sz="1500" dirty="0"/>
          </a:p>
          <a:p>
            <a:r>
              <a:rPr lang="es-ES" sz="1500" b="1" i="1" u="sng" dirty="0"/>
              <a:t>Como podría usted explicar de una manera clara los siguientes conceptos, desde la carrera que usted está estudiando</a:t>
            </a:r>
          </a:p>
          <a:p>
            <a:r>
              <a:rPr lang="es-ES" sz="1500" dirty="0"/>
              <a:t>El producto de tipo “león” </a:t>
            </a:r>
          </a:p>
          <a:p>
            <a:r>
              <a:rPr lang="es-ES" sz="1500" dirty="0"/>
              <a:t>El producto de tipo “estrella” </a:t>
            </a:r>
          </a:p>
          <a:p>
            <a:r>
              <a:rPr lang="es-CO" sz="1500" dirty="0"/>
              <a:t>El producto “vaca lechera” </a:t>
            </a:r>
          </a:p>
          <a:p>
            <a:endParaRPr lang="es-419" sz="1500" dirty="0"/>
          </a:p>
          <a:p>
            <a:r>
              <a:rPr lang="es-CO" sz="1500" b="1" i="1" u="sng" dirty="0"/>
              <a:t>Niveles de decisión de una organización</a:t>
            </a:r>
          </a:p>
          <a:p>
            <a:r>
              <a:rPr lang="es-CO" sz="1500" dirty="0"/>
              <a:t>Explique mediante un ejemplo a nivel que usted desee, cada nivel de decisión dentro de una organización</a:t>
            </a:r>
          </a:p>
          <a:p>
            <a:r>
              <a:rPr lang="es-CO" sz="1500" dirty="0"/>
              <a:t>Un nivel ejecutivo </a:t>
            </a:r>
          </a:p>
          <a:p>
            <a:r>
              <a:rPr lang="es-ES" sz="1500" dirty="0"/>
              <a:t>Un nivel de desarrollo y administración </a:t>
            </a:r>
          </a:p>
          <a:p>
            <a:r>
              <a:rPr lang="es-ES" sz="1500" dirty="0"/>
              <a:t>Un nivel operacional u operativo </a:t>
            </a:r>
          </a:p>
          <a:p>
            <a:endParaRPr lang="es-419" sz="1500" dirty="0"/>
          </a:p>
          <a:p>
            <a:r>
              <a:rPr lang="es-419" sz="1500" dirty="0"/>
              <a:t>Siendo usted el administrador de la empresa “El porvenir” dedicada a la distribución de productos para la industria, y que en la actualidad desea estar a la vanguardia de los cambios. Como aplicaría la Administración racional que encuentra en la página 20 del documento sobe los </a:t>
            </a:r>
            <a:r>
              <a:rPr lang="es-419" sz="1500" b="1" i="1" u="sng" dirty="0"/>
              <a:t>Sistemas de Información en las Empresas</a:t>
            </a:r>
          </a:p>
        </p:txBody>
      </p:sp>
    </p:spTree>
    <p:extLst>
      <p:ext uri="{BB962C8B-B14F-4D97-AF65-F5344CB8AC3E}">
        <p14:creationId xmlns:p14="http://schemas.microsoft.com/office/powerpoint/2010/main" val="119205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40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FACULTAD DE INGENIERÍA</a:t>
            </a: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019" t="15000" r="30314" b="27600"/>
          <a:stretch/>
        </p:blipFill>
        <p:spPr>
          <a:xfrm>
            <a:off x="467544" y="980728"/>
            <a:ext cx="82431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7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FACULTAD DE INGENIERÍA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233" t="38800" r="38187" b="25501"/>
          <a:stretch/>
        </p:blipFill>
        <p:spPr>
          <a:xfrm>
            <a:off x="34219" y="1340768"/>
            <a:ext cx="887996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FACULTAD INGENIERÍA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020" t="15001" r="29525" b="28300"/>
          <a:stretch/>
        </p:blipFill>
        <p:spPr>
          <a:xfrm>
            <a:off x="683568" y="1268760"/>
            <a:ext cx="7920880" cy="42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2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FACULTAD DE INGENIERÍA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019" t="11501" r="50788" b="57700"/>
          <a:stretch/>
        </p:blipFill>
        <p:spPr>
          <a:xfrm>
            <a:off x="971600" y="1556792"/>
            <a:ext cx="698477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5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FACULTAD DE INGENIERÍA</a:t>
            </a:r>
            <a:endParaRPr lang="es-ES" sz="1400" dirty="0"/>
          </a:p>
        </p:txBody>
      </p:sp>
      <p:sp>
        <p:nvSpPr>
          <p:cNvPr id="3" name="Rectángulo 2"/>
          <p:cNvSpPr/>
          <p:nvPr/>
        </p:nvSpPr>
        <p:spPr>
          <a:xfrm>
            <a:off x="395536" y="889844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/>
              <a:t>Drucker establece a lo largo de su obra una serie de diferencias fundamentales entre estas tres palabras</a:t>
            </a:r>
            <a:r>
              <a:rPr lang="es-CO" dirty="0"/>
              <a:t>, lo cual nos permite una claridad conceptual mucho mayor: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O" dirty="0"/>
              <a:t>Eficiencia es «</a:t>
            </a:r>
            <a:r>
              <a:rPr lang="es-CO" b="1" dirty="0"/>
              <a:t>hacer bien las cosas</a:t>
            </a:r>
            <a:r>
              <a:rPr lang="es-CO" dirty="0"/>
              <a:t>», es decir, hacer la cosas buscando la mejor relación posible entre los recursos empleados y los resultados obtenidos. La eficiencia tiene que ver con «</a:t>
            </a:r>
            <a:r>
              <a:rPr lang="es-CO" b="1" dirty="0"/>
              <a:t>cómo</a:t>
            </a:r>
            <a:r>
              <a:rPr lang="es-CO" dirty="0"/>
              <a:t>» se hacen las cosas.</a:t>
            </a:r>
          </a:p>
          <a:p>
            <a:pPr algn="just"/>
            <a:endParaRPr lang="es-CO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CO" dirty="0"/>
              <a:t>Eficacia es «</a:t>
            </a:r>
            <a:r>
              <a:rPr lang="es-CO" b="1" dirty="0"/>
              <a:t>hacer las cosas correctas</a:t>
            </a:r>
            <a:r>
              <a:rPr lang="es-CO" dirty="0"/>
              <a:t>», es decir, hacer las cosas que mejor conducen a la consecución de los resultados. La eficacia tiene que ver con «</a:t>
            </a:r>
            <a:r>
              <a:rPr lang="es-CO" b="1" dirty="0"/>
              <a:t>qué</a:t>
            </a:r>
            <a:r>
              <a:rPr lang="es-CO" dirty="0"/>
              <a:t>» cosas se hacen.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CO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CO" dirty="0"/>
              <a:t>Efectividad es «</a:t>
            </a:r>
            <a:r>
              <a:rPr lang="es-CO" b="1" dirty="0"/>
              <a:t>hacer bien las cosas correctas</a:t>
            </a:r>
            <a:r>
              <a:rPr lang="es-CO" dirty="0"/>
              <a:t>», es decir, hacer las cosas de forma eficiente y eficaz. La efectividad tiene que ver con «</a:t>
            </a:r>
            <a:r>
              <a:rPr lang="es-CO" b="1" dirty="0"/>
              <a:t>qué</a:t>
            </a:r>
            <a:r>
              <a:rPr lang="es-CO" dirty="0"/>
              <a:t>» cosas se hacen y con «</a:t>
            </a:r>
            <a:r>
              <a:rPr lang="es-CO" b="1" dirty="0"/>
              <a:t>cómo</a:t>
            </a:r>
            <a:r>
              <a:rPr lang="es-CO" dirty="0"/>
              <a:t>» se hacen esas cosas.</a:t>
            </a:r>
          </a:p>
        </p:txBody>
      </p:sp>
    </p:spTree>
    <p:extLst>
      <p:ext uri="{BB962C8B-B14F-4D97-AF65-F5344CB8AC3E}">
        <p14:creationId xmlns:p14="http://schemas.microsoft.com/office/powerpoint/2010/main" val="298282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FACULTAD DE INGENIERÍA</a:t>
            </a: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6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FACULTAD DE INGENIERÍA</a:t>
            </a:r>
            <a:endParaRPr lang="es-ES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/>
              <a:t>FACULTAD DE INGENIERÍA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7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486</Words>
  <Application>Microsoft Office PowerPoint</Application>
  <PresentationFormat>Carta (216 x 279 mm)</PresentationFormat>
  <Paragraphs>37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Verdana</vt:lpstr>
      <vt:lpstr>Tema de Office</vt:lpstr>
      <vt:lpstr>Diseño personalizado</vt:lpstr>
      <vt:lpstr>3_Diseño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Corp. Universitaria Remington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Cadavid Bedoya</dc:creator>
  <cp:lastModifiedBy>Rodrigo Alcides Patiño</cp:lastModifiedBy>
  <cp:revision>50</cp:revision>
  <dcterms:created xsi:type="dcterms:W3CDTF">2012-03-01T21:09:13Z</dcterms:created>
  <dcterms:modified xsi:type="dcterms:W3CDTF">2020-04-15T21:53:02Z</dcterms:modified>
</cp:coreProperties>
</file>